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57" r:id="rId5"/>
    <p:sldId id="267" r:id="rId6"/>
    <p:sldId id="268" r:id="rId7"/>
    <p:sldId id="262" r:id="rId8"/>
    <p:sldId id="266" r:id="rId9"/>
    <p:sldId id="290" r:id="rId10"/>
    <p:sldId id="269" r:id="rId11"/>
    <p:sldId id="270" r:id="rId12"/>
    <p:sldId id="289" r:id="rId13"/>
    <p:sldId id="271" r:id="rId14"/>
    <p:sldId id="278" r:id="rId15"/>
    <p:sldId id="291" r:id="rId16"/>
    <p:sldId id="279" r:id="rId17"/>
    <p:sldId id="280" r:id="rId18"/>
    <p:sldId id="272" r:id="rId19"/>
    <p:sldId id="283" r:id="rId20"/>
    <p:sldId id="273" r:id="rId21"/>
    <p:sldId id="285" r:id="rId22"/>
    <p:sldId id="282" r:id="rId23"/>
    <p:sldId id="281" r:id="rId24"/>
    <p:sldId id="286" r:id="rId25"/>
    <p:sldId id="287" r:id="rId26"/>
    <p:sldId id="288" r:id="rId27"/>
    <p:sldId id="263" r:id="rId28"/>
    <p:sldId id="26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A1600-4126-4CA4-808D-AB57533457A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A6F31-35A3-499F-8B98-F71AA323E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9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eamcommunity.com/profiles/76561198028643470/screenshots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eamcommunity.com/profiles/76561198028643470/screenshot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– 1</a:t>
            </a:r>
          </a:p>
          <a:p>
            <a:r>
              <a:rPr lang="en-US" dirty="0"/>
              <a:t>Information Source –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65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produced in python.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70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P-value ~ 0.001 for </a:t>
            </a:r>
            <a:r>
              <a:rPr lang="en-US" dirty="0" err="1"/>
              <a:t>tukey</a:t>
            </a:r>
            <a:r>
              <a:rPr lang="en-US" dirty="0"/>
              <a:t> post-hoc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10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produced in python.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65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citation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04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2-&gt;2-&gt;8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78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provided by my steam profile:</a:t>
            </a:r>
          </a:p>
          <a:p>
            <a:r>
              <a:rPr lang="en-US" dirty="0">
                <a:hlinkClick r:id="rId3"/>
              </a:rPr>
              <a:t>https://steamcommunity.com/profiles/76561198028643470/screenshots/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7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provided by my steam profile: </a:t>
            </a:r>
          </a:p>
          <a:p>
            <a:r>
              <a:rPr lang="en-US" dirty="0">
                <a:hlinkClick r:id="rId3"/>
              </a:rPr>
              <a:t>https://steamcommunity.com/profiles/76561198028643470/screenshots/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– 6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– 2</a:t>
            </a:r>
          </a:p>
          <a:p>
            <a:r>
              <a:rPr lang="en-US" dirty="0"/>
              <a:t>Information Source – 1, 2, 3, 4,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1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– 4</a:t>
            </a:r>
          </a:p>
          <a:p>
            <a:r>
              <a:rPr lang="en-US" dirty="0"/>
              <a:t>Sources 7, 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9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comes from my machine.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are from my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0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a screenshot from my machine.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sources 8 -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92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produced in python.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0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produced in python.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A6F31-35A3-499F-8B98-F71AA323E1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92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steampowered.com/app/730/CounterStrike_Global_Offensive/" TargetMode="External"/><Relationship Id="rId13" Type="http://schemas.openxmlformats.org/officeDocument/2006/relationships/hyperlink" Target="http://media.steampowered.com/apps/csgo/blog/images/fb_image.png?v=5" TargetMode="External"/><Relationship Id="rId3" Type="http://schemas.openxmlformats.org/officeDocument/2006/relationships/hyperlink" Target="https://venturebeat.com/2013/02/01/minecrafts-notch-on-earning-101m-in-2012-its-weird-as-f/" TargetMode="External"/><Relationship Id="rId7" Type="http://schemas.openxmlformats.org/officeDocument/2006/relationships/hyperlink" Target="https://www.forbes.com/profile/gabe-newell/" TargetMode="External"/><Relationship Id="rId12" Type="http://schemas.openxmlformats.org/officeDocument/2006/relationships/hyperlink" Target="https://steamuserimages-a.akamaihd.net/ugc/931550995441646558/5E7385CA035C092EE1E2C0295298B5497494A800/?imw=512&amp;imh=512&amp;ima=fit&amp;impolicy=Letterbox&amp;imcolor=%23000000&amp;letterbox=true" TargetMode="External"/><Relationship Id="rId17" Type="http://schemas.openxmlformats.org/officeDocument/2006/relationships/hyperlink" Target="https://knowyourmeme.com/memes/rush-b" TargetMode="External"/><Relationship Id="rId2" Type="http://schemas.openxmlformats.org/officeDocument/2006/relationships/hyperlink" Target="https://www.dexerto.com/fortnite/how-much-money-did-fortnite-make-in-2018-285995" TargetMode="External"/><Relationship Id="rId16" Type="http://schemas.openxmlformats.org/officeDocument/2006/relationships/hyperlink" Target="https://en.wikipedia.org/wiki/Spyder_(software)#/media/File:Spyder_logo.sv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info.kadokawadwango.co.jp/english/index.html" TargetMode="External"/><Relationship Id="rId11" Type="http://schemas.openxmlformats.org/officeDocument/2006/relationships/hyperlink" Target="https://rdinvesting.com/market-commentary/release/electronic-arts-thriving-as-gaming-industry-shifts-focus-to-digital/" TargetMode="External"/><Relationship Id="rId5" Type="http://schemas.openxmlformats.org/officeDocument/2006/relationships/hyperlink" Target="https://www.nasdaq.com/symbol/ea/financials?query=income-statement" TargetMode="External"/><Relationship Id="rId15" Type="http://schemas.openxmlformats.org/officeDocument/2006/relationships/hyperlink" Target="https://www.pinclipart.com/pindetail/oJhbJi_anaconda-python-logo-clipart/" TargetMode="External"/><Relationship Id="rId10" Type="http://schemas.openxmlformats.org/officeDocument/2006/relationships/hyperlink" Target="https://www.gamopo.com/is-csgo-dying/" TargetMode="External"/><Relationship Id="rId4" Type="http://schemas.openxmlformats.org/officeDocument/2006/relationships/hyperlink" Target="https://www.recode.net/2014/9/9/11630712/game-on-why-microsofts-2-5-billion-minecraft-deal-could-be-a-steal" TargetMode="External"/><Relationship Id="rId9" Type="http://schemas.openxmlformats.org/officeDocument/2006/relationships/hyperlink" Target="https://www.beyond2015.org/how-many-people-play-csgo/" TargetMode="External"/><Relationship Id="rId14" Type="http://schemas.openxmlformats.org/officeDocument/2006/relationships/hyperlink" Target="https://steamcdn-a.akamaihd.net/steam/apps/730/ss_ccc4ce6edd4c454b6ce7b0757e633b63aa93921d.1920x1080.jpg?t=155087334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7DE1-61A9-46E2-A9E7-EA8742DC2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CS:GO</a:t>
            </a:r>
            <a:br>
              <a:rPr lang="en-US" dirty="0"/>
            </a:br>
            <a:r>
              <a:rPr lang="en-US" dirty="0"/>
              <a:t>player engagement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3FB2A8-8531-4204-809D-A17232F176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Keilsohn</a:t>
            </a:r>
          </a:p>
        </p:txBody>
      </p:sp>
    </p:spTree>
    <p:extLst>
      <p:ext uri="{BB962C8B-B14F-4D97-AF65-F5344CB8AC3E}">
        <p14:creationId xmlns:p14="http://schemas.microsoft.com/office/powerpoint/2010/main" val="3793574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B9738-EBE7-4041-931F-F8B0B043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581861-6200-4A34-85F1-699C9C3E6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Independent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C677DC-84D1-47FE-ABD3-61E95B4A0C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Round Number</a:t>
            </a:r>
          </a:p>
          <a:p>
            <a:r>
              <a:rPr lang="en-US" dirty="0"/>
              <a:t>Weapon Type</a:t>
            </a:r>
          </a:p>
          <a:p>
            <a:r>
              <a:rPr lang="en-US" dirty="0"/>
              <a:t>Grenade Type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Hit Box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9F986F-F3B6-449F-8E72-91E4B4594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Dependent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2E364F-DF39-41D5-8E81-A300FA1B52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Weapon Type</a:t>
            </a:r>
          </a:p>
          <a:p>
            <a:r>
              <a:rPr lang="en-US" dirty="0"/>
              <a:t>Damage </a:t>
            </a:r>
          </a:p>
          <a:p>
            <a:r>
              <a:rPr lang="en-US" dirty="0"/>
              <a:t>Number of Kills</a:t>
            </a:r>
          </a:p>
          <a:p>
            <a:r>
              <a:rPr lang="en-US" dirty="0"/>
              <a:t>Bomb site</a:t>
            </a:r>
          </a:p>
          <a:p>
            <a:r>
              <a:rPr lang="en-US" dirty="0"/>
              <a:t>Player funds</a:t>
            </a:r>
          </a:p>
        </p:txBody>
      </p:sp>
    </p:spTree>
    <p:extLst>
      <p:ext uri="{BB962C8B-B14F-4D97-AF65-F5344CB8AC3E}">
        <p14:creationId xmlns:p14="http://schemas.microsoft.com/office/powerpoint/2010/main" val="481631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86CD-ECE4-4027-949A-8112989E0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and Handling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624D6-1248-406D-8FCB-DC268BE9F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017342"/>
            <a:ext cx="6176865" cy="4103540"/>
          </a:xfrm>
        </p:spPr>
        <p:txBody>
          <a:bodyPr>
            <a:normAutofit lnSpcReduction="10000"/>
          </a:bodyPr>
          <a:lstStyle/>
          <a:p>
            <a:r>
              <a:rPr lang="en-US" sz="2500" dirty="0"/>
              <a:t>Anaconda:</a:t>
            </a:r>
          </a:p>
          <a:p>
            <a:pPr lvl="1"/>
            <a:r>
              <a:rPr lang="en-US" sz="2500" dirty="0"/>
              <a:t>Spyder</a:t>
            </a:r>
          </a:p>
          <a:p>
            <a:r>
              <a:rPr lang="en-US" sz="2500" dirty="0"/>
              <a:t>Packages:</a:t>
            </a:r>
          </a:p>
          <a:p>
            <a:pPr lvl="1"/>
            <a:r>
              <a:rPr lang="en-US" sz="2600" dirty="0" err="1"/>
              <a:t>Numpy</a:t>
            </a:r>
            <a:endParaRPr lang="en-US" sz="2600" dirty="0"/>
          </a:p>
          <a:p>
            <a:pPr lvl="1"/>
            <a:r>
              <a:rPr lang="en-US" sz="2600" dirty="0"/>
              <a:t>Pandas</a:t>
            </a:r>
          </a:p>
          <a:p>
            <a:pPr lvl="1"/>
            <a:r>
              <a:rPr lang="en-US" sz="2600" dirty="0" err="1"/>
              <a:t>Tkinter</a:t>
            </a:r>
            <a:endParaRPr lang="en-US" sz="2600" dirty="0"/>
          </a:p>
          <a:p>
            <a:pPr lvl="1"/>
            <a:r>
              <a:rPr lang="en-US" sz="2600" dirty="0"/>
              <a:t>PIL</a:t>
            </a:r>
          </a:p>
          <a:p>
            <a:pPr lvl="1"/>
            <a:r>
              <a:rPr lang="en-US" sz="2600" dirty="0"/>
              <a:t>Warnings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AC7ED-1CA1-4460-8FCD-BA211EDC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6" y="2091987"/>
            <a:ext cx="2944802" cy="1462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DA5E7D-6BB2-49AC-B048-3432D17D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930" y="3738103"/>
            <a:ext cx="2735424" cy="2735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2A4824-CAA2-4369-9E5F-48351C3EE2A2}"/>
              </a:ext>
            </a:extLst>
          </p:cNvPr>
          <p:cNvSpPr txBox="1"/>
          <p:nvPr/>
        </p:nvSpPr>
        <p:spPr>
          <a:xfrm>
            <a:off x="8186207" y="3554303"/>
            <a:ext cx="511317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Random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Datetime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Seaborn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Psycopg2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 err="1"/>
              <a:t>Scipy</a:t>
            </a:r>
            <a:endParaRPr lang="en-US" sz="2600" dirty="0"/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 err="1"/>
              <a:t>Statsmodels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9277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DBCA-D71D-45DC-82ED-FE325FE7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Team Performance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E0D242-D821-4545-B3E2-B2230522D3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9206" y="2011363"/>
            <a:ext cx="3966550" cy="396655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D8676-E55D-4074-AC03-B511145C5B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1482" y="2011364"/>
            <a:ext cx="3971312" cy="3971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13ED8F-EF29-48FC-B792-CD774D90220E}"/>
              </a:ext>
            </a:extLst>
          </p:cNvPr>
          <p:cNvSpPr txBox="1"/>
          <p:nvPr/>
        </p:nvSpPr>
        <p:spPr>
          <a:xfrm>
            <a:off x="195870" y="940864"/>
            <a:ext cx="3189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Wilcoxon: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Stat = 69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P-value =  0.00077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58FD2-353E-4587-9EC2-598D76A5D585}"/>
              </a:ext>
            </a:extLst>
          </p:cNvPr>
          <p:cNvSpPr txBox="1"/>
          <p:nvPr/>
        </p:nvSpPr>
        <p:spPr>
          <a:xfrm>
            <a:off x="9267680" y="1088033"/>
            <a:ext cx="3189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Wilcoxon: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Stat = 111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P-value =  0.01245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1FF2A-2596-4CF4-81A5-38D7F5AC9C14}"/>
              </a:ext>
            </a:extLst>
          </p:cNvPr>
          <p:cNvSpPr txBox="1"/>
          <p:nvPr/>
        </p:nvSpPr>
        <p:spPr>
          <a:xfrm>
            <a:off x="93480" y="5823894"/>
            <a:ext cx="2946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T-test: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T-score =  0.2804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P-value = 0.780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407D5-B813-42A5-A16F-A8A93D457B3E}"/>
              </a:ext>
            </a:extLst>
          </p:cNvPr>
          <p:cNvSpPr txBox="1"/>
          <p:nvPr/>
        </p:nvSpPr>
        <p:spPr>
          <a:xfrm>
            <a:off x="5415756" y="5823893"/>
            <a:ext cx="2946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T-test: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T-score =  0.198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P-value = 0.8433</a:t>
            </a:r>
          </a:p>
        </p:txBody>
      </p:sp>
    </p:spTree>
    <p:extLst>
      <p:ext uri="{BB962C8B-B14F-4D97-AF65-F5344CB8AC3E}">
        <p14:creationId xmlns:p14="http://schemas.microsoft.com/office/powerpoint/2010/main" val="1271474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F5EF-CDE7-492A-8D5E-4DFD1D4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Weapon Use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098D-F789-4271-B505-E5E889500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04449" y="5294202"/>
            <a:ext cx="2387551" cy="900273"/>
          </a:xfrm>
        </p:spPr>
        <p:txBody>
          <a:bodyPr/>
          <a:lstStyle/>
          <a:p>
            <a:r>
              <a:rPr lang="en-US" dirty="0"/>
              <a:t>Chi-Square Test</a:t>
            </a:r>
          </a:p>
          <a:p>
            <a:pPr lvl="1"/>
            <a:r>
              <a:rPr lang="en-US" dirty="0"/>
              <a:t>P-value: 0.0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5386B4-DC2F-4640-BA82-CCF91E5110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15589" y="1629728"/>
            <a:ext cx="3664474" cy="3664474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828F74C-110F-442F-ABBF-62E001A1F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4" y="1737544"/>
            <a:ext cx="2982445" cy="2982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0F32C-4C2E-460C-973B-DF3F9E4C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673" y="3064982"/>
            <a:ext cx="2927571" cy="2927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92CCC-9648-4F3D-998B-9CA223EB9E45}"/>
              </a:ext>
            </a:extLst>
          </p:cNvPr>
          <p:cNvSpPr txBox="1"/>
          <p:nvPr/>
        </p:nvSpPr>
        <p:spPr>
          <a:xfrm>
            <a:off x="529389" y="5117431"/>
            <a:ext cx="2698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ANOVA:</a:t>
            </a:r>
          </a:p>
          <a:p>
            <a:pPr marL="80010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F-Stat = 553</a:t>
            </a:r>
          </a:p>
          <a:p>
            <a:pPr marL="80010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P-value = 0.0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0B981-F9B6-43E9-9768-D63531ABFA82}"/>
              </a:ext>
            </a:extLst>
          </p:cNvPr>
          <p:cNvSpPr txBox="1"/>
          <p:nvPr/>
        </p:nvSpPr>
        <p:spPr>
          <a:xfrm>
            <a:off x="3753673" y="1768597"/>
            <a:ext cx="2698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ANOVA:</a:t>
            </a:r>
          </a:p>
          <a:p>
            <a:pPr marL="80010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F-Stat = 3422</a:t>
            </a:r>
          </a:p>
          <a:p>
            <a:pPr marL="80010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P-value = 0.0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9ECEA11-AF41-42F9-B50A-2CA0320A4E1C}"/>
              </a:ext>
            </a:extLst>
          </p:cNvPr>
          <p:cNvSpPr/>
          <p:nvPr/>
        </p:nvSpPr>
        <p:spPr>
          <a:xfrm>
            <a:off x="2996951" y="2076767"/>
            <a:ext cx="186613" cy="20392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91B74ABD-3DC3-4E38-8116-CFA88DF3FCE7}"/>
              </a:ext>
            </a:extLst>
          </p:cNvPr>
          <p:cNvSpPr/>
          <p:nvPr/>
        </p:nvSpPr>
        <p:spPr>
          <a:xfrm>
            <a:off x="6358867" y="3429000"/>
            <a:ext cx="186613" cy="203922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1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93C9-802B-4B26-9097-036B7731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Damage over time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A3541C-DE27-4A0E-8289-E2850678C6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48882" y="1819421"/>
            <a:ext cx="4058816" cy="4058816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90A24D-C3DF-4916-A1D3-93ABCC38C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69313" y="1819422"/>
            <a:ext cx="4058815" cy="40588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EA5E1-F6E4-4FD9-ADE5-E262B44CB952}"/>
              </a:ext>
            </a:extLst>
          </p:cNvPr>
          <p:cNvSpPr txBox="1"/>
          <p:nvPr/>
        </p:nvSpPr>
        <p:spPr>
          <a:xfrm>
            <a:off x="8545356" y="241099"/>
            <a:ext cx="36196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Correlation: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P-value = 1.8728 * e^-247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Regression: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0.000108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P-value = 1.8728 * e^-247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95E2F-AE60-4B6C-8380-362D9B5D41FF}"/>
              </a:ext>
            </a:extLst>
          </p:cNvPr>
          <p:cNvSpPr txBox="1"/>
          <p:nvPr/>
        </p:nvSpPr>
        <p:spPr>
          <a:xfrm>
            <a:off x="126675" y="342093"/>
            <a:ext cx="36196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Correlation: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P-value = 3.9573 * e^-77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Regression: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3.32 * e^-0.5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P-value = 3.9573 * e^-77</a:t>
            </a:r>
          </a:p>
        </p:txBody>
      </p:sp>
    </p:spTree>
    <p:extLst>
      <p:ext uri="{BB962C8B-B14F-4D97-AF65-F5344CB8AC3E}">
        <p14:creationId xmlns:p14="http://schemas.microsoft.com/office/powerpoint/2010/main" val="121439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016E-D121-40D8-835A-D0B161A0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Damage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F3872-71F2-4FB9-84B3-C3CEE7E4C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6470" y="2096641"/>
            <a:ext cx="4488654" cy="3441520"/>
          </a:xfrm>
        </p:spPr>
        <p:txBody>
          <a:bodyPr/>
          <a:lstStyle/>
          <a:p>
            <a:r>
              <a:rPr lang="en-US" dirty="0"/>
              <a:t>Wilcoxon Test:</a:t>
            </a:r>
          </a:p>
          <a:p>
            <a:pPr lvl="1"/>
            <a:r>
              <a:rPr lang="en-US" dirty="0"/>
              <a:t>Stat = 0.0</a:t>
            </a:r>
          </a:p>
          <a:p>
            <a:pPr lvl="1"/>
            <a:r>
              <a:rPr lang="en-US" dirty="0"/>
              <a:t>P-value = 1.73 * e^-6 </a:t>
            </a:r>
          </a:p>
          <a:p>
            <a:r>
              <a:rPr lang="en-US" dirty="0"/>
              <a:t>Indicates that players generally take more damage than their armor.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F3AFC-6906-4FDB-8C6E-BC0AEB54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77" y="1581692"/>
            <a:ext cx="4471419" cy="44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23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CE2C-9A57-4E30-9C0B-AAFAEC48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Grenade use over time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BD050D-B942-49C0-8B3D-4E2A47EF87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9206" y="2011363"/>
            <a:ext cx="3966550" cy="396655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B9A076-68BB-4C81-AC77-A20EB6B45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76247" y="2007433"/>
            <a:ext cx="3966550" cy="39665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80EBA8-C4F8-4023-A0C6-48FC768E00C4}"/>
              </a:ext>
            </a:extLst>
          </p:cNvPr>
          <p:cNvSpPr txBox="1"/>
          <p:nvPr/>
        </p:nvSpPr>
        <p:spPr>
          <a:xfrm>
            <a:off x="254065" y="1361102"/>
            <a:ext cx="239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Chi-Square: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P-value =  0.0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AC86F-1595-4D78-ADBB-18D205A1EF46}"/>
              </a:ext>
            </a:extLst>
          </p:cNvPr>
          <p:cNvSpPr txBox="1"/>
          <p:nvPr/>
        </p:nvSpPr>
        <p:spPr>
          <a:xfrm>
            <a:off x="9339870" y="1084103"/>
            <a:ext cx="280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ANOVA: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F-stat = 211877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P-value =  0.0 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97AD1876-BE1E-43D8-B494-3405B811072F}"/>
              </a:ext>
            </a:extLst>
          </p:cNvPr>
          <p:cNvSpPr/>
          <p:nvPr/>
        </p:nvSpPr>
        <p:spPr>
          <a:xfrm>
            <a:off x="7473820" y="2007433"/>
            <a:ext cx="186613" cy="20392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148D89-63C4-400F-A485-E1BCAE61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322" y="4836572"/>
            <a:ext cx="243861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30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A32A-E102-4826-995E-7FE453E9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Player Performance per Map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3DF28A-88D7-4C03-B89D-1093076D5D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91885" y="2092913"/>
            <a:ext cx="3971448" cy="396019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194B8-4B2F-4A5D-B3BD-39E5BBF5E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7789" y="1681440"/>
            <a:ext cx="4488654" cy="3960197"/>
          </a:xfrm>
        </p:spPr>
        <p:txBody>
          <a:bodyPr/>
          <a:lstStyle/>
          <a:p>
            <a:r>
              <a:rPr lang="en-US" dirty="0"/>
              <a:t>Tukey’s Test indicates maps within game modes were not statistically different.</a:t>
            </a:r>
          </a:p>
          <a:p>
            <a:pPr lvl="1"/>
            <a:r>
              <a:rPr lang="en-US" dirty="0"/>
              <a:t>p &gt;= 0.05</a:t>
            </a:r>
          </a:p>
          <a:p>
            <a:r>
              <a:rPr lang="en-US" dirty="0"/>
              <a:t>Indicated that there is a difference in game mode but not a difference in map within game modes.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335EC-9EBD-4F8A-8A99-A471CF7FADB1}"/>
              </a:ext>
            </a:extLst>
          </p:cNvPr>
          <p:cNvSpPr txBox="1"/>
          <p:nvPr/>
        </p:nvSpPr>
        <p:spPr>
          <a:xfrm>
            <a:off x="157816" y="1138806"/>
            <a:ext cx="3579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ANOVA: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F-Stat: 66.79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P-value: 9.96 * e^-271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8AA3BC-0C95-4752-9900-9E64895FB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11" y="4437798"/>
            <a:ext cx="5143946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0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1A67-3E07-4824-987A-35B42230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1" y="2899347"/>
            <a:ext cx="9293577" cy="1059305"/>
          </a:xfrm>
        </p:spPr>
        <p:txBody>
          <a:bodyPr/>
          <a:lstStyle/>
          <a:p>
            <a:r>
              <a:rPr lang="en-US" dirty="0"/>
              <a:t>But Wait… What about Rushing B?</a:t>
            </a:r>
          </a:p>
        </p:txBody>
      </p:sp>
    </p:spTree>
    <p:extLst>
      <p:ext uri="{BB962C8B-B14F-4D97-AF65-F5344CB8AC3E}">
        <p14:creationId xmlns:p14="http://schemas.microsoft.com/office/powerpoint/2010/main" val="1809318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E309-96D0-4644-98BC-6F3ABC07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be a Noob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5C91D-73C4-48BF-A739-E6A286AE8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8580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Bomb sites are labeled A and B</a:t>
            </a:r>
          </a:p>
          <a:p>
            <a:r>
              <a:rPr lang="en-US" dirty="0"/>
              <a:t>Community Believes that Site B is inherently better</a:t>
            </a:r>
          </a:p>
          <a:p>
            <a:r>
              <a:rPr lang="en-US" dirty="0"/>
              <a:t>Players on the terrorist team are told to “rush B” at the start of each round</a:t>
            </a:r>
          </a:p>
          <a:p>
            <a:pPr lvl="1"/>
            <a:r>
              <a:rPr lang="en-US" dirty="0"/>
              <a:t>Refers to the strategy by which the entire team quickly heads to the site in an attempt to overwhelm the enemy team.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642E2A4-853A-4E7E-9DDE-8331FD62AF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935" y="2017713"/>
            <a:ext cx="3657492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53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FFAC-D414-4D1F-B757-2EC007D2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CS; GO is a massively popular online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3458-4BDF-42A9-85B3-9DA6BDCBE3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CS; GO</a:t>
            </a:r>
          </a:p>
          <a:p>
            <a:pPr lvl="1"/>
            <a:r>
              <a:rPr lang="en-US" dirty="0"/>
              <a:t>Counter Strike; Global Offensive</a:t>
            </a:r>
          </a:p>
          <a:p>
            <a:r>
              <a:rPr lang="en-US" dirty="0"/>
              <a:t>Online first person shooter focusing on team vs. team interactions</a:t>
            </a:r>
          </a:p>
          <a:p>
            <a:pPr lvl="1"/>
            <a:r>
              <a:rPr lang="en-US" dirty="0"/>
              <a:t>Matches or games</a:t>
            </a:r>
          </a:p>
          <a:p>
            <a:pPr lvl="2"/>
            <a:r>
              <a:rPr lang="en-US" dirty="0"/>
              <a:t>15 – 30 rounds </a:t>
            </a:r>
          </a:p>
          <a:p>
            <a:pPr lvl="1"/>
            <a:r>
              <a:rPr lang="en-US" dirty="0"/>
              <a:t>Teams composed of 5 – 15 players</a:t>
            </a:r>
          </a:p>
          <a:p>
            <a:r>
              <a:rPr lang="en-US" dirty="0"/>
              <a:t>Competitive and casual modes.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15AEFB-8C83-4B0F-906C-4D67FDFE4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750" y="2504567"/>
            <a:ext cx="5373283" cy="2954905"/>
          </a:xfrm>
        </p:spPr>
      </p:pic>
    </p:spTree>
    <p:extLst>
      <p:ext uri="{BB962C8B-B14F-4D97-AF65-F5344CB8AC3E}">
        <p14:creationId xmlns:p14="http://schemas.microsoft.com/office/powerpoint/2010/main" val="66814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53B9F0-14B3-46C3-864C-A4F130B71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2904382"/>
            <a:ext cx="9291215" cy="1049235"/>
          </a:xfrm>
        </p:spPr>
        <p:txBody>
          <a:bodyPr/>
          <a:lstStyle/>
          <a:p>
            <a:r>
              <a:rPr lang="en-US" dirty="0"/>
              <a:t>And Now for a Demo</a:t>
            </a:r>
          </a:p>
        </p:txBody>
      </p:sp>
    </p:spTree>
    <p:extLst>
      <p:ext uri="{BB962C8B-B14F-4D97-AF65-F5344CB8AC3E}">
        <p14:creationId xmlns:p14="http://schemas.microsoft.com/office/powerpoint/2010/main" val="2257992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32B8-BB4B-4226-8D88-D4E6D670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Bomb Site Preference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331712-617C-4A90-B00D-D3805024CF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9206" y="2011363"/>
            <a:ext cx="3966550" cy="39665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B8E1E-86EE-4081-B6C9-82EBF36EDD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Wilcoxon:</a:t>
            </a:r>
          </a:p>
          <a:p>
            <a:pPr lvl="1"/>
            <a:r>
              <a:rPr lang="en-US" dirty="0"/>
              <a:t>P-value = 0.00468</a:t>
            </a:r>
          </a:p>
          <a:p>
            <a:r>
              <a:rPr lang="en-US" dirty="0"/>
              <a:t>Site B is preferred over Site A</a:t>
            </a:r>
          </a:p>
          <a:p>
            <a:pPr lvl="1"/>
            <a:r>
              <a:rPr lang="en-US" dirty="0"/>
              <a:t>Doesn’t say much about success rate</a:t>
            </a:r>
          </a:p>
          <a:p>
            <a:pPr lvl="1"/>
            <a:endParaRPr lang="en-US" dirty="0"/>
          </a:p>
          <a:p>
            <a:r>
              <a:rPr lang="en-US" dirty="0"/>
              <a:t>Large number of outliers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67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DABE-21BF-4CE1-B398-3AF8F5F3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Limitations/Set 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5419-6BAC-4638-B97C-1CA6076F90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527" y="2010878"/>
            <a:ext cx="4488654" cy="3448595"/>
          </a:xfrm>
        </p:spPr>
        <p:txBody>
          <a:bodyPr/>
          <a:lstStyle/>
          <a:p>
            <a:r>
              <a:rPr lang="en-US" dirty="0"/>
              <a:t>Multiple tables</a:t>
            </a:r>
          </a:p>
          <a:p>
            <a:pPr lvl="1"/>
            <a:r>
              <a:rPr lang="en-US" dirty="0"/>
              <a:t>Difficult to keep track of variables</a:t>
            </a:r>
          </a:p>
          <a:p>
            <a:pPr lvl="1"/>
            <a:r>
              <a:rPr lang="en-US" dirty="0"/>
              <a:t>Redundancy in tables</a:t>
            </a:r>
          </a:p>
          <a:p>
            <a:r>
              <a:rPr lang="en-US" dirty="0"/>
              <a:t>Large Data</a:t>
            </a:r>
          </a:p>
          <a:p>
            <a:pPr lvl="1"/>
            <a:r>
              <a:rPr lang="en-US" dirty="0"/>
              <a:t>Time to upload to the database</a:t>
            </a:r>
          </a:p>
          <a:p>
            <a:pPr lvl="1"/>
            <a:r>
              <a:rPr lang="en-US" dirty="0"/>
              <a:t>Format of the data was inconsistent</a:t>
            </a:r>
          </a:p>
          <a:p>
            <a:r>
              <a:rPr lang="en-US" dirty="0"/>
              <a:t>Time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4BDAB-5905-4E2F-AB0D-2D64689F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85" y="2010878"/>
            <a:ext cx="5925259" cy="33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31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EC80-53B4-4BE2-8B15-9F4D1681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9EA93-66F4-4ECF-83C7-844FF734D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6532" y="1915512"/>
            <a:ext cx="4488654" cy="3916926"/>
          </a:xfrm>
        </p:spPr>
        <p:txBody>
          <a:bodyPr/>
          <a:lstStyle/>
          <a:p>
            <a:r>
              <a:rPr lang="en-US" dirty="0"/>
              <a:t>Player rank calculations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Focus more on players</a:t>
            </a:r>
          </a:p>
          <a:p>
            <a:pPr lvl="1"/>
            <a:r>
              <a:rPr lang="en-US" dirty="0"/>
              <a:t>What makes one successful?</a:t>
            </a:r>
          </a:p>
          <a:p>
            <a:pPr lvl="1"/>
            <a:r>
              <a:rPr lang="en-US" dirty="0"/>
              <a:t>What makes a good play?</a:t>
            </a:r>
          </a:p>
          <a:p>
            <a:pPr lvl="1"/>
            <a:r>
              <a:rPr lang="en-US" dirty="0"/>
              <a:t>How do you get better?</a:t>
            </a:r>
          </a:p>
          <a:p>
            <a:pPr lvl="1"/>
            <a:r>
              <a:rPr lang="en-US" dirty="0"/>
              <a:t>Focus on P-v-P interactions.</a:t>
            </a:r>
          </a:p>
          <a:p>
            <a:r>
              <a:rPr lang="en-US" dirty="0"/>
              <a:t>Increase user friendliness.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F30836-F5BE-4435-8035-4A00B8617F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6583" y="1915512"/>
            <a:ext cx="6548733" cy="36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19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76C9-D702-4336-9348-0C2600D0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E29144-DDAA-40DD-9323-19660EA38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Teams are fairly well balanced </a:t>
            </a:r>
          </a:p>
          <a:p>
            <a:pPr lvl="1"/>
            <a:r>
              <a:rPr lang="en-US" dirty="0"/>
              <a:t>There is no clear advantage/disadvantage between being on a particular side and how well one performs in game</a:t>
            </a:r>
          </a:p>
          <a:p>
            <a:r>
              <a:rPr lang="en-US" dirty="0"/>
              <a:t>As rounds progress players user larger/heavier weapons</a:t>
            </a:r>
          </a:p>
          <a:p>
            <a:pPr lvl="1"/>
            <a:r>
              <a:rPr lang="en-US" dirty="0"/>
              <a:t>As a result damage output increases</a:t>
            </a:r>
          </a:p>
          <a:p>
            <a:r>
              <a:rPr lang="en-US" dirty="0"/>
              <a:t>Players have a clear preference for heavy weaponry.</a:t>
            </a:r>
          </a:p>
          <a:p>
            <a:pPr lvl="1"/>
            <a:r>
              <a:rPr lang="en-US" dirty="0"/>
              <a:t>Additionally, only a select amount of equipment is utilized when interacting with other players.</a:t>
            </a:r>
          </a:p>
        </p:txBody>
      </p:sp>
    </p:spTree>
    <p:extLst>
      <p:ext uri="{BB962C8B-B14F-4D97-AF65-F5344CB8AC3E}">
        <p14:creationId xmlns:p14="http://schemas.microsoft.com/office/powerpoint/2010/main" val="251467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0E85-C385-4958-A6C9-9E30E437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3F4D79-E211-4B6D-ACDC-0ABD34A80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Weapons do damage proportional to their programing</a:t>
            </a:r>
          </a:p>
          <a:p>
            <a:pPr lvl="1"/>
            <a:r>
              <a:rPr lang="en-US" dirty="0"/>
              <a:t>Players aren’t able to get “cheap” kills off of smaller caliber weapons</a:t>
            </a:r>
          </a:p>
          <a:p>
            <a:pPr lvl="1"/>
            <a:r>
              <a:rPr lang="en-US" dirty="0"/>
              <a:t>Similar to grenades</a:t>
            </a:r>
          </a:p>
          <a:p>
            <a:r>
              <a:rPr lang="en-US" dirty="0"/>
              <a:t>Game mode influences player performance.</a:t>
            </a:r>
          </a:p>
          <a:p>
            <a:pPr lvl="1"/>
            <a:r>
              <a:rPr lang="en-US" dirty="0"/>
              <a:t>However map within game mode does not influence player performance. </a:t>
            </a:r>
          </a:p>
          <a:p>
            <a:r>
              <a:rPr lang="en-US" dirty="0"/>
              <a:t>Skill is the major factor in player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25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D417-44F8-4652-A14E-D7D9D8938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1" y="2899347"/>
            <a:ext cx="9293577" cy="1059305"/>
          </a:xfrm>
        </p:spPr>
        <p:txBody>
          <a:bodyPr>
            <a:noAutofit/>
          </a:bodyPr>
          <a:lstStyle/>
          <a:p>
            <a:r>
              <a:rPr lang="en-US" sz="8800" dirty="0"/>
              <a:t>Rush B!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CEB89-EC41-4985-B0C6-9BAAEFC80E9B}"/>
              </a:ext>
            </a:extLst>
          </p:cNvPr>
          <p:cNvSpPr txBox="1"/>
          <p:nvPr/>
        </p:nvSpPr>
        <p:spPr>
          <a:xfrm>
            <a:off x="10002416" y="5719665"/>
            <a:ext cx="186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…If you’re CT…</a:t>
            </a:r>
          </a:p>
        </p:txBody>
      </p:sp>
    </p:spTree>
    <p:extLst>
      <p:ext uri="{BB962C8B-B14F-4D97-AF65-F5344CB8AC3E}">
        <p14:creationId xmlns:p14="http://schemas.microsoft.com/office/powerpoint/2010/main" val="1657756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D8E7D8-D43E-4D4E-A3B2-1FE0A754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56450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E38D-D356-42FC-96FA-299BDF6C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C0262-EC02-4507-9EC8-48D9F04EF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5B2BA-7965-44AD-9963-5081688C9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3343266"/>
          </a:xfrm>
        </p:spPr>
        <p:txBody>
          <a:bodyPr>
            <a:normAutofit fontScale="4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https://www.dexerto.com/fortnite/how-much-money-did-fortnite-make-in-2018-285995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https://venturebeat.com/2013/02/01/minecrafts-notch-on-earning-101m-in-2012-its-weird-as-f/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https://www.recode.net/2014/9/9/11630712/game-on-why-microsofts-2-5-billion-minecraft-deal-could-be-a-steal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https://www.nasdaq.com/symbol/ea/financials?query=income-statement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6"/>
              </a:rPr>
              <a:t>http://info.kadokawadwango.co.jp/english/index.html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7"/>
              </a:rPr>
              <a:t>https://www.forbes.com/profile/gabe-newell/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8"/>
              </a:rPr>
              <a:t>https://store.steampowered.com/app/730/CounterStrike_Global_Offensive/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/>
              </a:rPr>
              <a:t>https://www.beyond2015.org/how-many-people-play-csgo/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C26F7C-6656-4425-B7D5-CBE98980A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74ACB2-4FC5-47E6-B300-767E1C0CD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3343266"/>
          </a:xfrm>
        </p:spPr>
        <p:txBody>
          <a:bodyPr>
            <a:normAutofit fontScale="4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/>
              </a:rPr>
              <a:t>https://www.gamopo.com/is-csgo-dying/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/>
              </a:rPr>
              <a:t>https://rdinvesting.com/market-commentary/release/electronic-arts-thriving-as-gaming-industry-shifts-focus-to-digital/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/>
              </a:rPr>
              <a:t>https://steamuserimages-a.akamaihd.net/ugc/931550995441646558/5E7385CA035C092EE1E2C0295298B5497494A800/?imw=512&amp;imh=512&amp;ima=fit&amp;impolicy=Letterbox&amp;imcolor=%23000000&amp;letterbox=true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3"/>
              </a:rPr>
              <a:t>http://media.steampowered.com/apps/csgo/blog/images/fb_image.png?v=5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4"/>
              </a:rPr>
              <a:t>https://steamcdn-a.akamaihd.net/steam/apps/730/ss_ccc4ce6edd4c454b6ce7b0757e633b63aa93921d.1920x1080.jpg?t=1550873343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5"/>
              </a:rPr>
              <a:t>https://www.pinclipart.com/pindetail/oJhbJi_anaconda-python-logo-clipart/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6"/>
              </a:rPr>
              <a:t>https://en.wikipedia.org/wiki/Spyder_(software)#/media/File:Spyder_logo.svg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7"/>
              </a:rPr>
              <a:t>https://knowyourmeme.com/memes/rush-b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2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E50C-A128-452D-859F-73018E50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games are a multi-billion dollar industry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4BF16A-9428-48C6-9FBA-1B41AF4974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7800" y="2474298"/>
            <a:ext cx="4487863" cy="252217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909D2-79E3-42DC-969F-3D6C6F2E0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139" y="2017343"/>
            <a:ext cx="5408471" cy="3549268"/>
          </a:xfrm>
        </p:spPr>
        <p:txBody>
          <a:bodyPr>
            <a:normAutofit/>
          </a:bodyPr>
          <a:lstStyle/>
          <a:p>
            <a:r>
              <a:rPr lang="en-US" i="1" dirty="0"/>
              <a:t>Fortnight </a:t>
            </a:r>
            <a:r>
              <a:rPr lang="en-US" dirty="0"/>
              <a:t> = $2.4 Billion</a:t>
            </a:r>
          </a:p>
          <a:p>
            <a:r>
              <a:rPr lang="en-US" i="1" dirty="0" err="1"/>
              <a:t>MineCraft</a:t>
            </a:r>
            <a:r>
              <a:rPr lang="en-US" i="1" dirty="0"/>
              <a:t> = Upwards of several billion.</a:t>
            </a:r>
            <a:endParaRPr lang="en-US" dirty="0"/>
          </a:p>
          <a:p>
            <a:pPr lvl="1"/>
            <a:r>
              <a:rPr lang="en-US" dirty="0"/>
              <a:t>Notch = $2.5 Billion</a:t>
            </a:r>
          </a:p>
          <a:p>
            <a:r>
              <a:rPr lang="en-US" dirty="0"/>
              <a:t>EA = $4 Billion</a:t>
            </a:r>
          </a:p>
          <a:p>
            <a:r>
              <a:rPr lang="en-US" dirty="0" err="1"/>
              <a:t>Kadokawa</a:t>
            </a:r>
            <a:r>
              <a:rPr lang="en-US" dirty="0"/>
              <a:t> (owns </a:t>
            </a:r>
            <a:r>
              <a:rPr lang="en-US" dirty="0" err="1"/>
              <a:t>FromSoftware</a:t>
            </a:r>
            <a:r>
              <a:rPr lang="en-US" dirty="0"/>
              <a:t>) = $1.18 Billion</a:t>
            </a:r>
          </a:p>
          <a:p>
            <a:r>
              <a:rPr lang="en-US" dirty="0"/>
              <a:t>Valve = $4 Billion</a:t>
            </a:r>
          </a:p>
        </p:txBody>
      </p:sp>
    </p:spTree>
    <p:extLst>
      <p:ext uri="{BB962C8B-B14F-4D97-AF65-F5344CB8AC3E}">
        <p14:creationId xmlns:p14="http://schemas.microsoft.com/office/powerpoint/2010/main" val="16188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1EA88-BBD2-49B4-B135-F9B29B44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CS:GO is a model system for Video game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F6CA3-27EA-49A6-BAE1-FB3CD1FDC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680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Few/simple play modes.</a:t>
            </a:r>
          </a:p>
          <a:p>
            <a:r>
              <a:rPr lang="en-US" dirty="0"/>
              <a:t>Large and dedicated community.</a:t>
            </a:r>
          </a:p>
          <a:p>
            <a:pPr lvl="1"/>
            <a:r>
              <a:rPr lang="en-US" dirty="0"/>
              <a:t>Massively popular. </a:t>
            </a:r>
          </a:p>
          <a:p>
            <a:pPr lvl="1"/>
            <a:r>
              <a:rPr lang="en-US" dirty="0"/>
              <a:t>Approximately 2.5 million copies sold and 300k active players at any given time.</a:t>
            </a:r>
          </a:p>
          <a:p>
            <a:r>
              <a:rPr lang="en-US" dirty="0"/>
              <a:t>Common mode(s) follow easy to code/understand parameters.</a:t>
            </a:r>
          </a:p>
          <a:p>
            <a:pPr lvl="1"/>
            <a:r>
              <a:rPr lang="en-US" dirty="0"/>
              <a:t>Allow for effective data interpretation.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328230-3E87-49DB-BCE5-0DE39CFF9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750" y="2610987"/>
            <a:ext cx="4487863" cy="2255151"/>
          </a:xfrm>
        </p:spPr>
      </p:pic>
    </p:spTree>
    <p:extLst>
      <p:ext uri="{BB962C8B-B14F-4D97-AF65-F5344CB8AC3E}">
        <p14:creationId xmlns:p14="http://schemas.microsoft.com/office/powerpoint/2010/main" val="196238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339D-27EA-427B-9ECB-997C3FDA3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C5D483-EBD0-4673-8FAC-2068A315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are players interacting with each other in the game?</a:t>
            </a:r>
          </a:p>
          <a:p>
            <a:pPr lvl="1"/>
            <a:r>
              <a:rPr lang="en-US" sz="2000" dirty="0"/>
              <a:t>What are the best weapons?</a:t>
            </a:r>
          </a:p>
          <a:p>
            <a:pPr lvl="1"/>
            <a:r>
              <a:rPr lang="en-US" sz="2000" dirty="0"/>
              <a:t>What is the preferred bomb site?</a:t>
            </a:r>
          </a:p>
          <a:p>
            <a:pPr lvl="1"/>
            <a:r>
              <a:rPr lang="en-US" sz="2000" dirty="0"/>
              <a:t>Does round number affect weapon choice?</a:t>
            </a:r>
          </a:p>
          <a:p>
            <a:pPr lvl="1"/>
            <a:r>
              <a:rPr lang="en-US" sz="2000" dirty="0"/>
              <a:t>Does the game prefer one team over another?</a:t>
            </a:r>
          </a:p>
          <a:p>
            <a:pPr lvl="1"/>
            <a:r>
              <a:rPr lang="en-US" sz="2000" dirty="0"/>
              <a:t>Does map affect player performance?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EE800-3904-450E-8DDD-59AD3426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42BB-781C-4371-9028-9AB89F8A9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Round number does impact weapon used by player.</a:t>
            </a:r>
          </a:p>
          <a:p>
            <a:r>
              <a:rPr lang="en-US" sz="2400" dirty="0"/>
              <a:t>Round number does NOT impact team/player performance.</a:t>
            </a:r>
          </a:p>
          <a:p>
            <a:r>
              <a:rPr lang="en-US" sz="2400" dirty="0"/>
              <a:t>There is a preferred bomb site.</a:t>
            </a:r>
          </a:p>
          <a:p>
            <a:pPr lvl="1"/>
            <a:r>
              <a:rPr lang="en-US" sz="2000" dirty="0"/>
              <a:t>It is bomb site B.</a:t>
            </a:r>
          </a:p>
          <a:p>
            <a:r>
              <a:rPr lang="en-US" sz="2400" dirty="0"/>
              <a:t>Map has NO effect on player performance.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0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4924-8B5F-4F8F-9A97-EFF20907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Obtainment and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F55D8-F9FD-49C7-8F65-E62D900D3E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Data was obtained from Kaggle</a:t>
            </a:r>
          </a:p>
          <a:p>
            <a:pPr lvl="1"/>
            <a:r>
              <a:rPr lang="en-US" dirty="0"/>
              <a:t>https://www.kaggle.com/skihikingkevin/csgo-matchmaking-damage</a:t>
            </a:r>
          </a:p>
          <a:p>
            <a:pPr lvl="1"/>
            <a:r>
              <a:rPr lang="en-US" dirty="0"/>
              <a:t>Downloaded as several large csv files.</a:t>
            </a:r>
          </a:p>
          <a:p>
            <a:r>
              <a:rPr lang="en-US" dirty="0"/>
              <a:t>Imported into a PostgreSQL database</a:t>
            </a:r>
          </a:p>
          <a:p>
            <a:pPr lvl="1"/>
            <a:r>
              <a:rPr lang="en-US" dirty="0" err="1"/>
              <a:t>pgAdmin</a:t>
            </a:r>
            <a:r>
              <a:rPr lang="en-US" dirty="0"/>
              <a:t> 4 used to improve data visualization.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249C08-5B64-4473-9215-99BEF39BF0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6099" y="1582706"/>
            <a:ext cx="4853437" cy="4470405"/>
          </a:xfrm>
        </p:spPr>
      </p:pic>
    </p:spTree>
    <p:extLst>
      <p:ext uri="{BB962C8B-B14F-4D97-AF65-F5344CB8AC3E}">
        <p14:creationId xmlns:p14="http://schemas.microsoft.com/office/powerpoint/2010/main" val="125186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E424-19C2-43A1-A284-7C8BFAAC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C436-2ADE-4FA1-90CB-471CF3C3B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8376" y="2010878"/>
            <a:ext cx="4488654" cy="4042233"/>
          </a:xfrm>
        </p:spPr>
        <p:txBody>
          <a:bodyPr>
            <a:normAutofit fontScale="92500"/>
          </a:bodyPr>
          <a:lstStyle/>
          <a:p>
            <a:r>
              <a:rPr lang="en-US" dirty="0"/>
              <a:t>Following Data Tables:</a:t>
            </a:r>
          </a:p>
          <a:p>
            <a:pPr lvl="1"/>
            <a:r>
              <a:rPr lang="en-US" dirty="0"/>
              <a:t>Maps</a:t>
            </a:r>
          </a:p>
          <a:p>
            <a:pPr lvl="1"/>
            <a:r>
              <a:rPr lang="en-US" dirty="0"/>
              <a:t>Grenade Kills</a:t>
            </a:r>
          </a:p>
          <a:p>
            <a:pPr lvl="1"/>
            <a:r>
              <a:rPr lang="en-US" dirty="0"/>
              <a:t>Regular Weapon Kills</a:t>
            </a:r>
          </a:p>
          <a:p>
            <a:pPr lvl="1"/>
            <a:r>
              <a:rPr lang="en-US" dirty="0"/>
              <a:t>Meta data about players.</a:t>
            </a:r>
          </a:p>
          <a:p>
            <a:r>
              <a:rPr lang="en-US" dirty="0"/>
              <a:t>Each kill includes information about:</a:t>
            </a:r>
          </a:p>
          <a:p>
            <a:pPr lvl="1"/>
            <a:r>
              <a:rPr lang="en-US" dirty="0"/>
              <a:t>Weapon</a:t>
            </a:r>
          </a:p>
          <a:p>
            <a:pPr lvl="1"/>
            <a:r>
              <a:rPr lang="en-US" dirty="0"/>
              <a:t>Killer</a:t>
            </a:r>
          </a:p>
          <a:p>
            <a:pPr lvl="1"/>
            <a:r>
              <a:rPr lang="en-US" dirty="0"/>
              <a:t>Victim</a:t>
            </a:r>
          </a:p>
          <a:p>
            <a:pPr lvl="1"/>
            <a:r>
              <a:rPr lang="en-US" dirty="0"/>
              <a:t>Damage done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8DE9C-AE4B-4905-8C01-932C064B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47" y="1152461"/>
            <a:ext cx="3117347" cy="3602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2DF4F-C4E3-479C-B089-11D5BFE8D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51" y="3120879"/>
            <a:ext cx="3186757" cy="3367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F66D7-0157-4A88-BBE9-D1215AD31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817" y="1845532"/>
            <a:ext cx="3074183" cy="36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2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1D806-DB01-4BA0-B7C6-E0B63E61B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331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2171CA5-4221-4BF1-B4D9-430E9D7991D6}"/>
              </a:ext>
            </a:extLst>
          </p:cNvPr>
          <p:cNvSpPr/>
          <p:nvPr/>
        </p:nvSpPr>
        <p:spPr>
          <a:xfrm>
            <a:off x="3228392" y="2528596"/>
            <a:ext cx="933061" cy="419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1952C0-2A4B-4D42-B108-A911D104ED1E}"/>
              </a:ext>
            </a:extLst>
          </p:cNvPr>
          <p:cNvSpPr/>
          <p:nvPr/>
        </p:nvSpPr>
        <p:spPr>
          <a:xfrm>
            <a:off x="8313576" y="2416629"/>
            <a:ext cx="1978089" cy="625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966063-F3F7-4860-851B-CDC5504E20B4}"/>
              </a:ext>
            </a:extLst>
          </p:cNvPr>
          <p:cNvSpPr/>
          <p:nvPr/>
        </p:nvSpPr>
        <p:spPr>
          <a:xfrm>
            <a:off x="5822303" y="2351314"/>
            <a:ext cx="2528596" cy="765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14A65-3085-4758-80CC-003D98E9A95C}"/>
              </a:ext>
            </a:extLst>
          </p:cNvPr>
          <p:cNvSpPr/>
          <p:nvPr/>
        </p:nvSpPr>
        <p:spPr>
          <a:xfrm>
            <a:off x="10291665" y="2351314"/>
            <a:ext cx="1900335" cy="802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8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867</TotalTime>
  <Words>1269</Words>
  <Application>Microsoft Office PowerPoint</Application>
  <PresentationFormat>Widescreen</PresentationFormat>
  <Paragraphs>239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Rockwell</vt:lpstr>
      <vt:lpstr>Gallery</vt:lpstr>
      <vt:lpstr>CS:GO player engagement analysis</vt:lpstr>
      <vt:lpstr>CS; GO is a massively popular online game</vt:lpstr>
      <vt:lpstr>Video games are a multi-billion dollar industry</vt:lpstr>
      <vt:lpstr>CS:GO is a model system for Video game analysis</vt:lpstr>
      <vt:lpstr>Central Questions</vt:lpstr>
      <vt:lpstr>Hypotheses</vt:lpstr>
      <vt:lpstr>Data Obtainment and Handling</vt:lpstr>
      <vt:lpstr>Data Structure</vt:lpstr>
      <vt:lpstr>PowerPoint Presentation</vt:lpstr>
      <vt:lpstr>Variables</vt:lpstr>
      <vt:lpstr>Data manipulation and Handling</vt:lpstr>
      <vt:lpstr>Results: Team Performance</vt:lpstr>
      <vt:lpstr>Results: Weapon Use over Time</vt:lpstr>
      <vt:lpstr>Results: Damage over time </vt:lpstr>
      <vt:lpstr>Results: Damage Type</vt:lpstr>
      <vt:lpstr>Results: Grenade use over time </vt:lpstr>
      <vt:lpstr>Results: Player Performance per Map </vt:lpstr>
      <vt:lpstr>But Wait… What about Rushing B?</vt:lpstr>
      <vt:lpstr>Don’t be a Noob</vt:lpstr>
      <vt:lpstr>And Now for a Demo</vt:lpstr>
      <vt:lpstr>Results: Bomb Site Preference</vt:lpstr>
      <vt:lpstr>Limitations/Set Backs</vt:lpstr>
      <vt:lpstr>Future Directions</vt:lpstr>
      <vt:lpstr>Conclusions</vt:lpstr>
      <vt:lpstr>Conclusions</vt:lpstr>
      <vt:lpstr>Rush B!</vt:lpstr>
      <vt:lpstr>Questions?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CS:GO player engagement analysis and rank prediction</dc:title>
  <dc:creator>William Keilsohn</dc:creator>
  <cp:lastModifiedBy>William Keilsohn</cp:lastModifiedBy>
  <cp:revision>139</cp:revision>
  <dcterms:created xsi:type="dcterms:W3CDTF">2019-03-13T17:05:59Z</dcterms:created>
  <dcterms:modified xsi:type="dcterms:W3CDTF">2019-05-08T15:47:57Z</dcterms:modified>
</cp:coreProperties>
</file>